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69" r:id="rId2"/>
    <p:sldId id="257" r:id="rId3"/>
    <p:sldId id="258" r:id="rId4"/>
    <p:sldId id="259" r:id="rId5"/>
    <p:sldId id="270" r:id="rId6"/>
    <p:sldId id="260" r:id="rId7"/>
    <p:sldId id="271" r:id="rId8"/>
    <p:sldId id="261" r:id="rId9"/>
    <p:sldId id="262" r:id="rId10"/>
    <p:sldId id="263" r:id="rId11"/>
    <p:sldId id="264" r:id="rId12"/>
    <p:sldId id="272" r:id="rId13"/>
    <p:sldId id="273" r:id="rId14"/>
    <p:sldId id="275" r:id="rId15"/>
    <p:sldId id="274" r:id="rId16"/>
    <p:sldId id="268" r:id="rId17"/>
    <p:sldId id="267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/>
    <p:restoredTop sz="94659"/>
  </p:normalViewPr>
  <p:slideViewPr>
    <p:cSldViewPr snapToGrid="0">
      <p:cViewPr varScale="1">
        <p:scale>
          <a:sx n="110" d="100"/>
          <a:sy n="110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6EAE1-F237-47EE-8365-0658692D37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005B5C-A71E-4EB4-8DCE-6B73C0ED4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Most weather forecast is accurate, but the real condition might be differ on the ground</a:t>
          </a:r>
        </a:p>
      </dgm:t>
    </dgm:pt>
    <dgm:pt modelId="{4BCE92CF-C021-4F58-85D2-B36B5EDB7DB3}" type="parTrans" cxnId="{38B59A81-85A5-475A-B5F9-597F968004EA}">
      <dgm:prSet/>
      <dgm:spPr/>
      <dgm:t>
        <a:bodyPr/>
        <a:lstStyle/>
        <a:p>
          <a:endParaRPr lang="en-US"/>
        </a:p>
      </dgm:t>
    </dgm:pt>
    <dgm:pt modelId="{C0929F99-8593-4C5D-9D8B-4DDC2AA8D662}" type="sibTrans" cxnId="{38B59A81-85A5-475A-B5F9-597F968004EA}">
      <dgm:prSet/>
      <dgm:spPr/>
      <dgm:t>
        <a:bodyPr/>
        <a:lstStyle/>
        <a:p>
          <a:endParaRPr lang="en-US"/>
        </a:p>
      </dgm:t>
    </dgm:pt>
    <dgm:pt modelId="{40877E24-E41D-4A8B-8F56-B333EC9481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Many weather stations stand alone without combining their data with one another</a:t>
          </a:r>
          <a:endParaRPr lang="en-US" dirty="0"/>
        </a:p>
      </dgm:t>
    </dgm:pt>
    <dgm:pt modelId="{942435AD-205E-459E-8005-2C2DAA4FF17B}" type="parTrans" cxnId="{57930293-177D-406E-AE7F-8D52E9AE20B2}">
      <dgm:prSet/>
      <dgm:spPr/>
      <dgm:t>
        <a:bodyPr/>
        <a:lstStyle/>
        <a:p>
          <a:endParaRPr lang="en-US"/>
        </a:p>
      </dgm:t>
    </dgm:pt>
    <dgm:pt modelId="{33991B30-7280-45A7-BD70-18CBFAA0B61C}" type="sibTrans" cxnId="{57930293-177D-406E-AE7F-8D52E9AE20B2}">
      <dgm:prSet/>
      <dgm:spPr/>
      <dgm:t>
        <a:bodyPr/>
        <a:lstStyle/>
        <a:p>
          <a:endParaRPr lang="en-US"/>
        </a:p>
      </dgm:t>
    </dgm:pt>
    <dgm:pt modelId="{7AC21543-830E-44CA-BB47-CA18B914D9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There is no solid platform to integrate chain of weather stations</a:t>
          </a:r>
          <a:endParaRPr lang="en-US" dirty="0"/>
        </a:p>
      </dgm:t>
    </dgm:pt>
    <dgm:pt modelId="{BA96E0CE-1071-409D-B729-D3781B956B47}" type="parTrans" cxnId="{2354DB3D-DC92-42FC-BE15-25B7F7C44742}">
      <dgm:prSet/>
      <dgm:spPr/>
      <dgm:t>
        <a:bodyPr/>
        <a:lstStyle/>
        <a:p>
          <a:endParaRPr lang="en-US"/>
        </a:p>
      </dgm:t>
    </dgm:pt>
    <dgm:pt modelId="{3408613B-BED1-49FD-849C-F63DD78A95A6}" type="sibTrans" cxnId="{2354DB3D-DC92-42FC-BE15-25B7F7C44742}">
      <dgm:prSet/>
      <dgm:spPr/>
      <dgm:t>
        <a:bodyPr/>
        <a:lstStyle/>
        <a:p>
          <a:endParaRPr lang="en-US"/>
        </a:p>
      </dgm:t>
    </dgm:pt>
    <dgm:pt modelId="{B75A2EC2-9432-44BA-AAB5-CF0C5789243A}" type="pres">
      <dgm:prSet presAssocID="{4C36EAE1-F237-47EE-8365-0658692D3771}" presName="root" presStyleCnt="0">
        <dgm:presLayoutVars>
          <dgm:dir/>
          <dgm:resizeHandles val="exact"/>
        </dgm:presLayoutVars>
      </dgm:prSet>
      <dgm:spPr/>
    </dgm:pt>
    <dgm:pt modelId="{8E1FB121-D440-407E-A3DF-988E15B71C57}" type="pres">
      <dgm:prSet presAssocID="{EF005B5C-A71E-4EB4-8DCE-6B73C0ED4045}" presName="compNode" presStyleCnt="0"/>
      <dgm:spPr/>
    </dgm:pt>
    <dgm:pt modelId="{6252DDA9-D0D0-471A-A681-F35736BD6C20}" type="pres">
      <dgm:prSet presAssocID="{EF005B5C-A71E-4EB4-8DCE-6B73C0ED40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2ADF0143-C14F-4F69-A1D1-05B5D9BE58FA}" type="pres">
      <dgm:prSet presAssocID="{EF005B5C-A71E-4EB4-8DCE-6B73C0ED4045}" presName="spaceRect" presStyleCnt="0"/>
      <dgm:spPr/>
    </dgm:pt>
    <dgm:pt modelId="{2C936F99-06E9-4981-BE1F-AAF9947289BF}" type="pres">
      <dgm:prSet presAssocID="{EF005B5C-A71E-4EB4-8DCE-6B73C0ED4045}" presName="textRect" presStyleLbl="revTx" presStyleIdx="0" presStyleCnt="3">
        <dgm:presLayoutVars>
          <dgm:chMax val="1"/>
          <dgm:chPref val="1"/>
        </dgm:presLayoutVars>
      </dgm:prSet>
      <dgm:spPr/>
    </dgm:pt>
    <dgm:pt modelId="{35FFDC93-5FD4-4C38-ABD1-D2199B678865}" type="pres">
      <dgm:prSet presAssocID="{C0929F99-8593-4C5D-9D8B-4DDC2AA8D662}" presName="sibTrans" presStyleCnt="0"/>
      <dgm:spPr/>
    </dgm:pt>
    <dgm:pt modelId="{6AFED8CA-0D06-4CF9-BB7A-835946C6BC9C}" type="pres">
      <dgm:prSet presAssocID="{40877E24-E41D-4A8B-8F56-B333EC9481FD}" presName="compNode" presStyleCnt="0"/>
      <dgm:spPr/>
    </dgm:pt>
    <dgm:pt modelId="{EE331D8F-8DE7-4C74-B5B6-11B4A068B998}" type="pres">
      <dgm:prSet presAssocID="{40877E24-E41D-4A8B-8F56-B333EC9481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E522F0D9-082E-4EB3-874E-6FF2F95BDE56}" type="pres">
      <dgm:prSet presAssocID="{40877E24-E41D-4A8B-8F56-B333EC9481FD}" presName="spaceRect" presStyleCnt="0"/>
      <dgm:spPr/>
    </dgm:pt>
    <dgm:pt modelId="{D0101BF9-A47F-46CB-BB89-17C3305F2D56}" type="pres">
      <dgm:prSet presAssocID="{40877E24-E41D-4A8B-8F56-B333EC9481FD}" presName="textRect" presStyleLbl="revTx" presStyleIdx="1" presStyleCnt="3">
        <dgm:presLayoutVars>
          <dgm:chMax val="1"/>
          <dgm:chPref val="1"/>
        </dgm:presLayoutVars>
      </dgm:prSet>
      <dgm:spPr/>
    </dgm:pt>
    <dgm:pt modelId="{48AB51B7-1977-41F2-8478-4ECC74C94360}" type="pres">
      <dgm:prSet presAssocID="{33991B30-7280-45A7-BD70-18CBFAA0B61C}" presName="sibTrans" presStyleCnt="0"/>
      <dgm:spPr/>
    </dgm:pt>
    <dgm:pt modelId="{E7488749-7414-4152-9F4F-66CDF0E38364}" type="pres">
      <dgm:prSet presAssocID="{7AC21543-830E-44CA-BB47-CA18B914D927}" presName="compNode" presStyleCnt="0"/>
      <dgm:spPr/>
    </dgm:pt>
    <dgm:pt modelId="{816D8116-F6F9-4A35-970C-C7399AB06437}" type="pres">
      <dgm:prSet presAssocID="{7AC21543-830E-44CA-BB47-CA18B914D9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EB1C41A3-DEC4-457C-8F99-23AA39E42D7C}" type="pres">
      <dgm:prSet presAssocID="{7AC21543-830E-44CA-BB47-CA18B914D927}" presName="spaceRect" presStyleCnt="0"/>
      <dgm:spPr/>
    </dgm:pt>
    <dgm:pt modelId="{A36D79A6-CA7F-4ADC-B080-2565F0649181}" type="pres">
      <dgm:prSet presAssocID="{7AC21543-830E-44CA-BB47-CA18B914D9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54DB3D-DC92-42FC-BE15-25B7F7C44742}" srcId="{4C36EAE1-F237-47EE-8365-0658692D3771}" destId="{7AC21543-830E-44CA-BB47-CA18B914D927}" srcOrd="2" destOrd="0" parTransId="{BA96E0CE-1071-409D-B729-D3781B956B47}" sibTransId="{3408613B-BED1-49FD-849C-F63DD78A95A6}"/>
    <dgm:cxn modelId="{D390D558-156A-4C55-AF6C-53E00EEEE2E1}" type="presOf" srcId="{40877E24-E41D-4A8B-8F56-B333EC9481FD}" destId="{D0101BF9-A47F-46CB-BB89-17C3305F2D56}" srcOrd="0" destOrd="0" presId="urn:microsoft.com/office/officeart/2018/2/layout/IconLabelList"/>
    <dgm:cxn modelId="{38B59A81-85A5-475A-B5F9-597F968004EA}" srcId="{4C36EAE1-F237-47EE-8365-0658692D3771}" destId="{EF005B5C-A71E-4EB4-8DCE-6B73C0ED4045}" srcOrd="0" destOrd="0" parTransId="{4BCE92CF-C021-4F58-85D2-B36B5EDB7DB3}" sibTransId="{C0929F99-8593-4C5D-9D8B-4DDC2AA8D662}"/>
    <dgm:cxn modelId="{57930293-177D-406E-AE7F-8D52E9AE20B2}" srcId="{4C36EAE1-F237-47EE-8365-0658692D3771}" destId="{40877E24-E41D-4A8B-8F56-B333EC9481FD}" srcOrd="1" destOrd="0" parTransId="{942435AD-205E-459E-8005-2C2DAA4FF17B}" sibTransId="{33991B30-7280-45A7-BD70-18CBFAA0B61C}"/>
    <dgm:cxn modelId="{A1D2D3B0-2AE9-4580-AF1F-DD6796FB109E}" type="presOf" srcId="{7AC21543-830E-44CA-BB47-CA18B914D927}" destId="{A36D79A6-CA7F-4ADC-B080-2565F0649181}" srcOrd="0" destOrd="0" presId="urn:microsoft.com/office/officeart/2018/2/layout/IconLabelList"/>
    <dgm:cxn modelId="{8FE4AABD-1104-4318-8E27-D5CC56EEEF97}" type="presOf" srcId="{EF005B5C-A71E-4EB4-8DCE-6B73C0ED4045}" destId="{2C936F99-06E9-4981-BE1F-AAF9947289BF}" srcOrd="0" destOrd="0" presId="urn:microsoft.com/office/officeart/2018/2/layout/IconLabelList"/>
    <dgm:cxn modelId="{DBC2E1DE-07BC-4B9C-A626-27F8AF67AB4D}" type="presOf" srcId="{4C36EAE1-F237-47EE-8365-0658692D3771}" destId="{B75A2EC2-9432-44BA-AAB5-CF0C5789243A}" srcOrd="0" destOrd="0" presId="urn:microsoft.com/office/officeart/2018/2/layout/IconLabelList"/>
    <dgm:cxn modelId="{2A18C553-26DC-4B35-B774-D1DE20BE7B80}" type="presParOf" srcId="{B75A2EC2-9432-44BA-AAB5-CF0C5789243A}" destId="{8E1FB121-D440-407E-A3DF-988E15B71C57}" srcOrd="0" destOrd="0" presId="urn:microsoft.com/office/officeart/2018/2/layout/IconLabelList"/>
    <dgm:cxn modelId="{B708EA7E-DFC9-4DF7-9698-3C6EE346F07C}" type="presParOf" srcId="{8E1FB121-D440-407E-A3DF-988E15B71C57}" destId="{6252DDA9-D0D0-471A-A681-F35736BD6C20}" srcOrd="0" destOrd="0" presId="urn:microsoft.com/office/officeart/2018/2/layout/IconLabelList"/>
    <dgm:cxn modelId="{99F72C20-BFB0-4D6A-B749-C259357FDCDC}" type="presParOf" srcId="{8E1FB121-D440-407E-A3DF-988E15B71C57}" destId="{2ADF0143-C14F-4F69-A1D1-05B5D9BE58FA}" srcOrd="1" destOrd="0" presId="urn:microsoft.com/office/officeart/2018/2/layout/IconLabelList"/>
    <dgm:cxn modelId="{07A50DCD-AB2A-4544-9685-53AE32292E05}" type="presParOf" srcId="{8E1FB121-D440-407E-A3DF-988E15B71C57}" destId="{2C936F99-06E9-4981-BE1F-AAF9947289BF}" srcOrd="2" destOrd="0" presId="urn:microsoft.com/office/officeart/2018/2/layout/IconLabelList"/>
    <dgm:cxn modelId="{9094793B-2AE4-484F-BB4F-2E8842D7075E}" type="presParOf" srcId="{B75A2EC2-9432-44BA-AAB5-CF0C5789243A}" destId="{35FFDC93-5FD4-4C38-ABD1-D2199B678865}" srcOrd="1" destOrd="0" presId="urn:microsoft.com/office/officeart/2018/2/layout/IconLabelList"/>
    <dgm:cxn modelId="{AB4010E7-D0D2-4154-9730-8C258E22B30A}" type="presParOf" srcId="{B75A2EC2-9432-44BA-AAB5-CF0C5789243A}" destId="{6AFED8CA-0D06-4CF9-BB7A-835946C6BC9C}" srcOrd="2" destOrd="0" presId="urn:microsoft.com/office/officeart/2018/2/layout/IconLabelList"/>
    <dgm:cxn modelId="{EA5636B5-E46B-4027-AC21-F8757689B0DF}" type="presParOf" srcId="{6AFED8CA-0D06-4CF9-BB7A-835946C6BC9C}" destId="{EE331D8F-8DE7-4C74-B5B6-11B4A068B998}" srcOrd="0" destOrd="0" presId="urn:microsoft.com/office/officeart/2018/2/layout/IconLabelList"/>
    <dgm:cxn modelId="{CA39F31C-192C-44A7-841E-34596B441E1B}" type="presParOf" srcId="{6AFED8CA-0D06-4CF9-BB7A-835946C6BC9C}" destId="{E522F0D9-082E-4EB3-874E-6FF2F95BDE56}" srcOrd="1" destOrd="0" presId="urn:microsoft.com/office/officeart/2018/2/layout/IconLabelList"/>
    <dgm:cxn modelId="{B699B1D7-D054-4B93-826F-C7F126F4AD4F}" type="presParOf" srcId="{6AFED8CA-0D06-4CF9-BB7A-835946C6BC9C}" destId="{D0101BF9-A47F-46CB-BB89-17C3305F2D56}" srcOrd="2" destOrd="0" presId="urn:microsoft.com/office/officeart/2018/2/layout/IconLabelList"/>
    <dgm:cxn modelId="{7991A40D-6E08-42E3-BD94-01170D9CC4AD}" type="presParOf" srcId="{B75A2EC2-9432-44BA-AAB5-CF0C5789243A}" destId="{48AB51B7-1977-41F2-8478-4ECC74C94360}" srcOrd="3" destOrd="0" presId="urn:microsoft.com/office/officeart/2018/2/layout/IconLabelList"/>
    <dgm:cxn modelId="{B74A7B42-1B3B-49AD-94D6-CC68566237A7}" type="presParOf" srcId="{B75A2EC2-9432-44BA-AAB5-CF0C5789243A}" destId="{E7488749-7414-4152-9F4F-66CDF0E38364}" srcOrd="4" destOrd="0" presId="urn:microsoft.com/office/officeart/2018/2/layout/IconLabelList"/>
    <dgm:cxn modelId="{E1422CF9-9208-4E5C-B09A-2EABE61D2B3E}" type="presParOf" srcId="{E7488749-7414-4152-9F4F-66CDF0E38364}" destId="{816D8116-F6F9-4A35-970C-C7399AB06437}" srcOrd="0" destOrd="0" presId="urn:microsoft.com/office/officeart/2018/2/layout/IconLabelList"/>
    <dgm:cxn modelId="{94D1A7E7-91FD-4B41-B0CD-C581C1CFB209}" type="presParOf" srcId="{E7488749-7414-4152-9F4F-66CDF0E38364}" destId="{EB1C41A3-DEC4-457C-8F99-23AA39E42D7C}" srcOrd="1" destOrd="0" presId="urn:microsoft.com/office/officeart/2018/2/layout/IconLabelList"/>
    <dgm:cxn modelId="{3FDACEF1-0AF4-4369-B948-FC721665774D}" type="presParOf" srcId="{E7488749-7414-4152-9F4F-66CDF0E38364}" destId="{A36D79A6-CA7F-4ADC-B080-2565F06491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824E1-A5AB-4150-BCC4-EA56E50E10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0B3839-A77F-46FF-BA09-CD46B07C33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Crowdsourcing can significantly increase the number of data points available for weather prediction</a:t>
          </a:r>
          <a:endParaRPr lang="en-US"/>
        </a:p>
      </dgm:t>
    </dgm:pt>
    <dgm:pt modelId="{93D4D39A-F648-4DEE-9ED0-75334DB9F5A2}" type="parTrans" cxnId="{D9366CED-1311-403B-B738-C9406FC27126}">
      <dgm:prSet/>
      <dgm:spPr/>
      <dgm:t>
        <a:bodyPr/>
        <a:lstStyle/>
        <a:p>
          <a:endParaRPr lang="en-US"/>
        </a:p>
      </dgm:t>
    </dgm:pt>
    <dgm:pt modelId="{37A03710-93E5-42D6-8B1C-EB6DD995B95E}" type="sibTrans" cxnId="{D9366CED-1311-403B-B738-C9406FC27126}">
      <dgm:prSet/>
      <dgm:spPr/>
      <dgm:t>
        <a:bodyPr/>
        <a:lstStyle/>
        <a:p>
          <a:endParaRPr lang="en-US"/>
        </a:p>
      </dgm:t>
    </dgm:pt>
    <dgm:pt modelId="{ABAFBB50-BEC5-4AE5-9642-E0DF39E8CD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Crowdsourced data can offer real-time information on weather conditions, making it possible to track changes more quickly than with standard meteorological services. </a:t>
          </a:r>
          <a:endParaRPr lang="en-US" dirty="0"/>
        </a:p>
      </dgm:t>
    </dgm:pt>
    <dgm:pt modelId="{873E1BE3-604D-42DD-8904-496AC71E2B96}" type="parTrans" cxnId="{9259EEFB-0CCE-490A-AE73-1B7E2276BB2A}">
      <dgm:prSet/>
      <dgm:spPr/>
      <dgm:t>
        <a:bodyPr/>
        <a:lstStyle/>
        <a:p>
          <a:endParaRPr lang="en-US"/>
        </a:p>
      </dgm:t>
    </dgm:pt>
    <dgm:pt modelId="{1B4C9780-F6E9-406E-9027-452FF7E749A2}" type="sibTrans" cxnId="{9259EEFB-0CCE-490A-AE73-1B7E2276BB2A}">
      <dgm:prSet/>
      <dgm:spPr/>
      <dgm:t>
        <a:bodyPr/>
        <a:lstStyle/>
        <a:p>
          <a:endParaRPr lang="en-US"/>
        </a:p>
      </dgm:t>
    </dgm:pt>
    <dgm:pt modelId="{3B5FA3D0-0859-4906-8BD8-CABD9C8776D9}" type="pres">
      <dgm:prSet presAssocID="{A60824E1-A5AB-4150-BCC4-EA56E50E104A}" presName="root" presStyleCnt="0">
        <dgm:presLayoutVars>
          <dgm:dir/>
          <dgm:resizeHandles val="exact"/>
        </dgm:presLayoutVars>
      </dgm:prSet>
      <dgm:spPr/>
    </dgm:pt>
    <dgm:pt modelId="{4CC7D925-8411-4163-B34A-EE219682E086}" type="pres">
      <dgm:prSet presAssocID="{260B3839-A77F-46FF-BA09-CD46B07C33A7}" presName="compNode" presStyleCnt="0"/>
      <dgm:spPr/>
    </dgm:pt>
    <dgm:pt modelId="{93436EDD-3FE3-4A22-8F8C-134AE0B6CC73}" type="pres">
      <dgm:prSet presAssocID="{260B3839-A77F-46FF-BA09-CD46B07C33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6C15B69-38C5-4871-92D5-4F6171707B44}" type="pres">
      <dgm:prSet presAssocID="{260B3839-A77F-46FF-BA09-CD46B07C33A7}" presName="spaceRect" presStyleCnt="0"/>
      <dgm:spPr/>
    </dgm:pt>
    <dgm:pt modelId="{28DADBA2-B391-4570-B0E9-064E0BCC5FD4}" type="pres">
      <dgm:prSet presAssocID="{260B3839-A77F-46FF-BA09-CD46B07C33A7}" presName="textRect" presStyleLbl="revTx" presStyleIdx="0" presStyleCnt="2">
        <dgm:presLayoutVars>
          <dgm:chMax val="1"/>
          <dgm:chPref val="1"/>
        </dgm:presLayoutVars>
      </dgm:prSet>
      <dgm:spPr/>
    </dgm:pt>
    <dgm:pt modelId="{994416B7-0469-4D2E-A5A5-10A1F3B16899}" type="pres">
      <dgm:prSet presAssocID="{37A03710-93E5-42D6-8B1C-EB6DD995B95E}" presName="sibTrans" presStyleCnt="0"/>
      <dgm:spPr/>
    </dgm:pt>
    <dgm:pt modelId="{4239605E-6A07-401D-9793-54CCE2B1F3E9}" type="pres">
      <dgm:prSet presAssocID="{ABAFBB50-BEC5-4AE5-9642-E0DF39E8CD9A}" presName="compNode" presStyleCnt="0"/>
      <dgm:spPr/>
    </dgm:pt>
    <dgm:pt modelId="{DB3EA83B-1D3E-438F-A19A-862DBD4B42C3}" type="pres">
      <dgm:prSet presAssocID="{ABAFBB50-BEC5-4AE5-9642-E0DF39E8CD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05A40B4E-6593-4A27-A8DF-D1F8DBB2EB6F}" type="pres">
      <dgm:prSet presAssocID="{ABAFBB50-BEC5-4AE5-9642-E0DF39E8CD9A}" presName="spaceRect" presStyleCnt="0"/>
      <dgm:spPr/>
    </dgm:pt>
    <dgm:pt modelId="{274D2D0E-B2AC-4562-A8AF-6B1976D8FCAE}" type="pres">
      <dgm:prSet presAssocID="{ABAFBB50-BEC5-4AE5-9642-E0DF39E8CD9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A2554A8-3655-42E4-9EDC-17636A58CF01}" type="presOf" srcId="{260B3839-A77F-46FF-BA09-CD46B07C33A7}" destId="{28DADBA2-B391-4570-B0E9-064E0BCC5FD4}" srcOrd="0" destOrd="0" presId="urn:microsoft.com/office/officeart/2018/2/layout/IconLabelList"/>
    <dgm:cxn modelId="{4E8698C8-8587-49E9-8AF1-E4DF96FF562E}" type="presOf" srcId="{ABAFBB50-BEC5-4AE5-9642-E0DF39E8CD9A}" destId="{274D2D0E-B2AC-4562-A8AF-6B1976D8FCAE}" srcOrd="0" destOrd="0" presId="urn:microsoft.com/office/officeart/2018/2/layout/IconLabelList"/>
    <dgm:cxn modelId="{C8635EDF-6ED0-46F4-975C-6DE04036D1C3}" type="presOf" srcId="{A60824E1-A5AB-4150-BCC4-EA56E50E104A}" destId="{3B5FA3D0-0859-4906-8BD8-CABD9C8776D9}" srcOrd="0" destOrd="0" presId="urn:microsoft.com/office/officeart/2018/2/layout/IconLabelList"/>
    <dgm:cxn modelId="{D9366CED-1311-403B-B738-C9406FC27126}" srcId="{A60824E1-A5AB-4150-BCC4-EA56E50E104A}" destId="{260B3839-A77F-46FF-BA09-CD46B07C33A7}" srcOrd="0" destOrd="0" parTransId="{93D4D39A-F648-4DEE-9ED0-75334DB9F5A2}" sibTransId="{37A03710-93E5-42D6-8B1C-EB6DD995B95E}"/>
    <dgm:cxn modelId="{9259EEFB-0CCE-490A-AE73-1B7E2276BB2A}" srcId="{A60824E1-A5AB-4150-BCC4-EA56E50E104A}" destId="{ABAFBB50-BEC5-4AE5-9642-E0DF39E8CD9A}" srcOrd="1" destOrd="0" parTransId="{873E1BE3-604D-42DD-8904-496AC71E2B96}" sibTransId="{1B4C9780-F6E9-406E-9027-452FF7E749A2}"/>
    <dgm:cxn modelId="{3EF09909-2AD0-4DCA-AC61-115624FEC447}" type="presParOf" srcId="{3B5FA3D0-0859-4906-8BD8-CABD9C8776D9}" destId="{4CC7D925-8411-4163-B34A-EE219682E086}" srcOrd="0" destOrd="0" presId="urn:microsoft.com/office/officeart/2018/2/layout/IconLabelList"/>
    <dgm:cxn modelId="{DE0814D8-8C9A-4CE5-A4E9-534B3163CD2A}" type="presParOf" srcId="{4CC7D925-8411-4163-B34A-EE219682E086}" destId="{93436EDD-3FE3-4A22-8F8C-134AE0B6CC73}" srcOrd="0" destOrd="0" presId="urn:microsoft.com/office/officeart/2018/2/layout/IconLabelList"/>
    <dgm:cxn modelId="{573B662E-D10B-41B5-8E8C-8E62130E1CD6}" type="presParOf" srcId="{4CC7D925-8411-4163-B34A-EE219682E086}" destId="{C6C15B69-38C5-4871-92D5-4F6171707B44}" srcOrd="1" destOrd="0" presId="urn:microsoft.com/office/officeart/2018/2/layout/IconLabelList"/>
    <dgm:cxn modelId="{F9C99282-9AA2-4F9C-808E-19A5F373FE43}" type="presParOf" srcId="{4CC7D925-8411-4163-B34A-EE219682E086}" destId="{28DADBA2-B391-4570-B0E9-064E0BCC5FD4}" srcOrd="2" destOrd="0" presId="urn:microsoft.com/office/officeart/2018/2/layout/IconLabelList"/>
    <dgm:cxn modelId="{2CCB085D-44C7-48AC-A681-BE314E7C798D}" type="presParOf" srcId="{3B5FA3D0-0859-4906-8BD8-CABD9C8776D9}" destId="{994416B7-0469-4D2E-A5A5-10A1F3B16899}" srcOrd="1" destOrd="0" presId="urn:microsoft.com/office/officeart/2018/2/layout/IconLabelList"/>
    <dgm:cxn modelId="{A3721C05-99B6-4165-B27D-93A00E8DAA48}" type="presParOf" srcId="{3B5FA3D0-0859-4906-8BD8-CABD9C8776D9}" destId="{4239605E-6A07-401D-9793-54CCE2B1F3E9}" srcOrd="2" destOrd="0" presId="urn:microsoft.com/office/officeart/2018/2/layout/IconLabelList"/>
    <dgm:cxn modelId="{306174F3-C9DC-489E-93C5-C67ED86D02C0}" type="presParOf" srcId="{4239605E-6A07-401D-9793-54CCE2B1F3E9}" destId="{DB3EA83B-1D3E-438F-A19A-862DBD4B42C3}" srcOrd="0" destOrd="0" presId="urn:microsoft.com/office/officeart/2018/2/layout/IconLabelList"/>
    <dgm:cxn modelId="{E380C1C7-A0FE-4B84-9CD7-FFC7C6E2B9C0}" type="presParOf" srcId="{4239605E-6A07-401D-9793-54CCE2B1F3E9}" destId="{05A40B4E-6593-4A27-A8DF-D1F8DBB2EB6F}" srcOrd="1" destOrd="0" presId="urn:microsoft.com/office/officeart/2018/2/layout/IconLabelList"/>
    <dgm:cxn modelId="{3E882486-0290-4014-B8B7-7F4B692463B0}" type="presParOf" srcId="{4239605E-6A07-401D-9793-54CCE2B1F3E9}" destId="{274D2D0E-B2AC-4562-A8AF-6B1976D8FC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2DDA9-D0D0-471A-A681-F35736BD6C20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36F99-06E9-4981-BE1F-AAF9947289B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Most weather forecast is accurate, but the real condition might be differ on the ground</a:t>
          </a:r>
        </a:p>
      </dsp:txBody>
      <dsp:txXfrm>
        <a:off x="417971" y="2644140"/>
        <a:ext cx="2889450" cy="720000"/>
      </dsp:txXfrm>
    </dsp:sp>
    <dsp:sp modelId="{EE331D8F-8DE7-4C74-B5B6-11B4A068B998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01BF9-A47F-46CB-BB89-17C3305F2D56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Many weather stations stand alone without combining their data with one another</a:t>
          </a:r>
          <a:endParaRPr lang="en-US" sz="1500" kern="1200" dirty="0"/>
        </a:p>
      </dsp:txBody>
      <dsp:txXfrm>
        <a:off x="3813074" y="2644140"/>
        <a:ext cx="2889450" cy="720000"/>
      </dsp:txXfrm>
    </dsp:sp>
    <dsp:sp modelId="{816D8116-F6F9-4A35-970C-C7399AB0643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D79A6-CA7F-4ADC-B080-2565F064918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There is no solid platform to integrate chain of weather stations</a:t>
          </a:r>
          <a:endParaRPr lang="en-US" sz="15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6EDD-3FE3-4A22-8F8C-134AE0B6CC73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ADBA2-B391-4570-B0E9-064E0BCC5FD4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Crowdsourcing can significantly increase the number of data points available for weather prediction</a:t>
          </a:r>
          <a:endParaRPr lang="en-US" sz="1300" kern="1200"/>
        </a:p>
      </dsp:txBody>
      <dsp:txXfrm>
        <a:off x="559800" y="3022743"/>
        <a:ext cx="4320000" cy="720000"/>
      </dsp:txXfrm>
    </dsp:sp>
    <dsp:sp modelId="{DB3EA83B-1D3E-438F-A19A-862DBD4B42C3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2D0E-B2AC-4562-A8AF-6B1976D8FCA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Crowdsourced data can offer real-time information on weather conditions, making it possible to track changes more quickly than with standard meteorological services. </a:t>
          </a:r>
          <a:endParaRPr lang="en-US" sz="1300" kern="1200" dirty="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DB1E-8829-FF50-A1A7-9FBECB0B4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8905D-EA24-E936-23FF-9E2ACE999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98E1F-8408-5F12-5069-2A474504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1D6C0-0A41-6A08-FC35-E2E68DA9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321CF-102F-7756-F620-628C12A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6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37A4-8236-BEC6-9748-B05F873C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25DE9-6928-671C-275A-97AC27D97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F0C6-0E25-5A4A-3D57-0603BF52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680D-38FA-DC35-40ED-2E9AC244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1F4E4-35F1-EAD5-CACC-A0CC2042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CF726-FADD-8173-5CE0-047F473A3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EB2D1-C3B7-F7D0-D5BB-E610FDC60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AB81-C925-DCC0-ED93-C24FF13E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26080-3369-AE89-C1AA-BF55DBBB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9102F-45B1-AE00-CD0B-E483DC9A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5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7CA8-7583-879D-56DB-CB68EE2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A8D0-2D00-7990-B539-692C46AB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7CDD-AB6A-D40A-B0C7-47D0B05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1A2A0-5799-25A5-20A6-1DE19DDB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37CD2-536D-CF83-2CDC-F18EAA30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5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D481-3D8A-A4EF-D197-CBC62049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6DC7B-65C1-E181-BF93-10A88A05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D745-3FF8-143D-A7B5-B8608584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C1501-4A83-3229-D938-820D01AC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8CF74-A973-96AD-54C6-A818894A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8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FA39-72B9-E008-6AF9-F70E864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A164-5F41-961C-6408-279734006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D5BF7-2C2D-EE5B-51FE-48BDDF58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440E-A511-E637-2359-8F8D04C4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101D2-D074-9BE9-7497-EBA59B5B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77C98-EF52-070F-837C-0BEF0A82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6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A10C-A571-45AC-1520-9DC8309B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94D8C-0C99-6363-369D-C6302FA6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A4104-F4F5-53E0-EDA5-2C485CAED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F8A8C-0B30-9B30-9750-04CF126A4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12C1A-8D6E-1A37-5CB5-E4712316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EFF09-7338-EE52-6B9C-807389CB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3DE11-F229-EE55-3861-7EC5E24B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AA21A-27B0-CF11-F522-B4FA7F87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5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8F0A-5CA7-0BBE-7E95-F9090967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ABE8D-5C5C-B806-D5A9-4075307B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35360-9302-3D7E-1EFA-C790A3AE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9DFD1-4DFE-F09C-84AD-345FAB20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7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4DF16-07B6-53DB-C508-027747C0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84D6F-3F37-FC23-8A5B-809685B7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5702E-9565-30B0-4182-AB759990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9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3AA9-B52E-4FD6-C8C0-007648CD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12ED-CD56-E274-8E03-1980D946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EFDF0-12B6-8C52-78AD-398796AE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A1240-A87A-3370-D5A6-B93D3127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EDA3A-A4B0-9ED4-579B-A6A17139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3C0DF-6ECA-D24F-58D1-24CFE681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8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F149-265D-9504-DF97-F9FB7CB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30718-6A2E-EDD9-92D4-4C3FBACCF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80DEA-F4BB-1FB6-C29B-25FCCB293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5F8DC-A2EF-2E9E-C878-AC0C28C2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BB314-DD4C-2161-079E-16497BF2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66B25-D066-F8F4-4F9A-D249EFFA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0E504-7C7A-1D0E-121E-AB9B7429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ED0DD-E56D-E2B9-476D-1A01C364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8683E-080B-4247-1D9C-954675C13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451B0-EB9D-81B1-5A59-526605641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64B93-5253-B352-AF54-686420185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3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D505397B-1398-DF55-67CF-E447DE46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793" r="3794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5" name="Content Placeholder 12">
            <a:extLst>
              <a:ext uri="{FF2B5EF4-FFF2-40B4-BE49-F238E27FC236}">
                <a16:creationId xmlns:a16="http://schemas.microsoft.com/office/drawing/2014/main" id="{E4A3FFAE-4F4C-C45B-5ECE-90CF7005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42" y="1639177"/>
            <a:ext cx="5643623" cy="234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WEATHERSHARE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	</a:t>
            </a:r>
          </a:p>
        </p:txBody>
      </p:sp>
      <p:pic>
        <p:nvPicPr>
          <p:cNvPr id="9" name="Picture 8" descr="A blue cloud with circles and dots&#10;&#10;Description automatically generated">
            <a:extLst>
              <a:ext uri="{FF2B5EF4-FFF2-40B4-BE49-F238E27FC236}">
                <a16:creationId xmlns:a16="http://schemas.microsoft.com/office/drawing/2014/main" id="{66C062E7-CE82-A560-C257-FB9BD08E1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9" r="5365"/>
          <a:stretch/>
        </p:blipFill>
        <p:spPr>
          <a:xfrm>
            <a:off x="6623617" y="592977"/>
            <a:ext cx="4931647" cy="567204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1AB5AFB-B200-971F-5F74-C565CA52D326}"/>
              </a:ext>
            </a:extLst>
          </p:cNvPr>
          <p:cNvSpPr txBox="1">
            <a:spLocks/>
          </p:cNvSpPr>
          <p:nvPr/>
        </p:nvSpPr>
        <p:spPr>
          <a:xfrm>
            <a:off x="636736" y="2365830"/>
            <a:ext cx="5643623" cy="234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Share the weather around you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C41435D5-C241-9ACD-2CAE-65E8A08B3297}"/>
              </a:ext>
            </a:extLst>
          </p:cNvPr>
          <p:cNvSpPr txBox="1">
            <a:spLocks/>
          </p:cNvSpPr>
          <p:nvPr/>
        </p:nvSpPr>
        <p:spPr>
          <a:xfrm>
            <a:off x="494337" y="5618984"/>
            <a:ext cx="5643623" cy="234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Satria Utama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Avenir Book" panose="02000503020000020003" pitchFamily="2" charset="0"/>
              </a:rPr>
              <a:t>github.com</a:t>
            </a:r>
            <a:r>
              <a:rPr lang="en-US" sz="2400" dirty="0">
                <a:latin typeface="Avenir Book" panose="02000503020000020003" pitchFamily="2" charset="0"/>
              </a:rPr>
              <a:t>/</a:t>
            </a:r>
            <a:r>
              <a:rPr lang="en-US" sz="2400" dirty="0" err="1">
                <a:latin typeface="Avenir Book" panose="02000503020000020003" pitchFamily="2" charset="0"/>
              </a:rPr>
              <a:t>satria-mitra</a:t>
            </a:r>
            <a:r>
              <a:rPr lang="en-US" sz="2400" dirty="0">
                <a:latin typeface="Avenir Book" panose="02000503020000020003" pitchFamily="2" charset="0"/>
              </a:rPr>
              <a:t>/</a:t>
            </a:r>
            <a:r>
              <a:rPr lang="en-US" sz="2400" dirty="0" err="1">
                <a:latin typeface="Avenir Book" panose="02000503020000020003" pitchFamily="2" charset="0"/>
              </a:rPr>
              <a:t>weathershare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0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589B-0BB6-494B-038B-2341A942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EA05-DCB7-753F-18D9-A65B8B41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456" cy="4351338"/>
          </a:xfrm>
        </p:spPr>
        <p:txBody>
          <a:bodyPr/>
          <a:lstStyle/>
          <a:p>
            <a:r>
              <a:rPr lang="en-US" dirty="0"/>
              <a:t>Filter Devices and Date</a:t>
            </a:r>
          </a:p>
          <a:p>
            <a:r>
              <a:rPr lang="en-US" dirty="0"/>
              <a:t>Show the data and timestamp to Paginated Data Table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F3C7D0B-32D8-302E-970F-0B43293F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320" y="1104087"/>
            <a:ext cx="2275210" cy="507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9717-C781-2A68-315B-ED7FD514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A389-C92B-1785-11CA-BCD304A70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4351338"/>
          </a:xfrm>
        </p:spPr>
        <p:txBody>
          <a:bodyPr/>
          <a:lstStyle/>
          <a:p>
            <a:r>
              <a:rPr lang="en-US" dirty="0"/>
              <a:t>Display the user information  (only name and email at the moment)</a:t>
            </a:r>
          </a:p>
          <a:p>
            <a:r>
              <a:rPr lang="en-US" dirty="0"/>
              <a:t>Logout button</a:t>
            </a:r>
          </a:p>
          <a:p>
            <a:endParaRPr lang="en-US" dirty="0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1716350-CC98-A725-437B-B234C8E2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88" y="828576"/>
            <a:ext cx="2398778" cy="53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0032-6BE8-47AF-92B3-0DFF92E8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Database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B3D8-330E-A479-5C97-E0EEEE0B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Firestore Database to store static data (users, device metadata etc)</a:t>
            </a:r>
          </a:p>
          <a:p>
            <a:pPr marL="514350" indent="-514350">
              <a:buAutoNum type="arabicPeriod"/>
            </a:pPr>
            <a:r>
              <a:rPr lang="en-US" sz="2200"/>
              <a:t>Firebase Realtime Database to store dynamic data (data from MQTT)</a:t>
            </a:r>
          </a:p>
          <a:p>
            <a:pPr marL="0" indent="0">
              <a:buNone/>
            </a:pPr>
            <a:endParaRPr lang="en-US" sz="2200"/>
          </a:p>
          <a:p>
            <a:pPr marL="514350" indent="-514350">
              <a:buAutoNum type="arabicPeriod"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78DE1D-C5B9-96B2-2CB2-61EE3E5A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08" y="372086"/>
            <a:ext cx="6253672" cy="3470786"/>
          </a:xfrm>
          <a:prstGeom prst="rect">
            <a:avLst/>
          </a:prstGeom>
        </p:spPr>
      </p:pic>
      <p:pic>
        <p:nvPicPr>
          <p:cNvPr id="9" name="Picture 8" descr="A screenshot of a browser&#10;&#10;Description automatically generated">
            <a:extLst>
              <a:ext uri="{FF2B5EF4-FFF2-40B4-BE49-F238E27FC236}">
                <a16:creationId xmlns:a16="http://schemas.microsoft.com/office/drawing/2014/main" id="{2828D57E-346A-F4B9-9FF7-C2292873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08" y="3291069"/>
            <a:ext cx="6253672" cy="31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5935-EBDD-1D82-780F-90664C9E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Google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4369-A72A-7CD3-C7CB-03D5D5E3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services to auto pub sub MQTT Brokers     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1DDDE-9396-DC4C-131F-B7A361A2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57" y="2592628"/>
            <a:ext cx="731908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5935-EBDD-1D82-780F-90664C9E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4369-A72A-7CD3-C7CB-03D5D5E3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666970"/>
            <a:ext cx="10909643" cy="517274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GB" sz="1600" b="0" dirty="0">
                <a:effectLst/>
                <a:latin typeface="Menlo" panose="020B0609030804020204" pitchFamily="49" charset="0"/>
              </a:rPr>
              <a:t>camera: ^0.10.5+9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change_app_package_name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cloud_firestore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^4.16.1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firebase_auth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^4.19.1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firebase_core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^2.29.0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firebase_database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^10.5.2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firebase_storage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^11.7.1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firebase_ui_auth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^1.13.1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flutter_native_splash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^2.4.0</a:t>
            </a:r>
          </a:p>
          <a:p>
            <a:r>
              <a:rPr lang="en-GB" sz="1600" b="0" dirty="0">
                <a:effectLst/>
                <a:latin typeface="Menlo" panose="020B0609030804020204" pitchFamily="49" charset="0"/>
              </a:rPr>
              <a:t>geolocator: ^11.0.0</a:t>
            </a:r>
          </a:p>
          <a:p>
            <a:r>
              <a:rPr lang="en-GB" sz="1600" b="0" dirty="0">
                <a:effectLst/>
                <a:latin typeface="Menlo" panose="020B0609030804020204" pitchFamily="49" charset="0"/>
              </a:rPr>
              <a:t>get: ^4.6.6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get_storage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^2.1.1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google_fonts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^6.2.0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google_maps_flutter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^2.2.8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google_sign_in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^6.2.1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image_picker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^1.1.0</a:t>
            </a:r>
          </a:p>
          <a:p>
            <a:r>
              <a:rPr lang="en-GB" sz="1600" b="0" dirty="0" err="1">
                <a:effectLst/>
                <a:latin typeface="Menlo" panose="020B0609030804020204" pitchFamily="49" charset="0"/>
              </a:rPr>
              <a:t>smooth_page_indicator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: ^1.1.0</a:t>
            </a:r>
          </a:p>
          <a:p>
            <a:pPr marL="0" indent="0" algn="ctr">
              <a:buNone/>
            </a:pP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2F56-E400-5541-7440-CFCAFFA0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121E-B629-3F35-3E52-001D893C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a backend service to auto pub sub </a:t>
            </a:r>
            <a:r>
              <a:rPr lang="en-US" dirty="0" err="1"/>
              <a:t>mqtt</a:t>
            </a:r>
            <a:r>
              <a:rPr lang="en-US" dirty="0"/>
              <a:t> ( solved with Google Functions)</a:t>
            </a:r>
          </a:p>
          <a:p>
            <a:r>
              <a:rPr lang="en-US" dirty="0"/>
              <a:t>Google maps marker randomly not shown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6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2F56-E400-5541-7440-CFCAFFA0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121E-B629-3F35-3E52-001D893C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marker to where user post a picture</a:t>
            </a:r>
          </a:p>
          <a:p>
            <a:r>
              <a:rPr lang="en-US" dirty="0"/>
              <a:t>Implement heatmaps to add more sense of crowdsourcing</a:t>
            </a:r>
          </a:p>
          <a:p>
            <a:r>
              <a:rPr lang="en-US" dirty="0"/>
              <a:t>Add more content to User screen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7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BC107-382C-6318-D8E4-1BBD32B3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9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6598-E36D-E45B-6267-C3FEC76A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>
                <a:ea typeface="Source Sans Pro SemiBold" panose="020B0603030403020204" pitchFamily="34" charset="0"/>
              </a:rPr>
              <a:t>User Personas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53FC4-B831-A6E7-01BC-B8F5B8B9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34" r="-1" b="16135"/>
          <a:stretch/>
        </p:blipFill>
        <p:spPr>
          <a:xfrm>
            <a:off x="5694057" y="1073782"/>
            <a:ext cx="6232763" cy="483471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22645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FA50-2EA9-6C39-B9E6-E91F5995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CD6EAC1D-E940-B3F1-BEBE-199BDB304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176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29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8CFB-C82A-C054-0CE3-838AA2F8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16CDC-6AA4-455A-CCBD-91FCA5809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0242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02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up Design (before)….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2AA5-AFD6-11E4-1027-D65F4FBD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7" y="1690689"/>
            <a:ext cx="2001267" cy="35740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4D23E-8B71-EA70-791E-35469E3F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74" y="1690690"/>
            <a:ext cx="2001266" cy="357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4A384-D634-ABC5-D3C1-B2E0AE85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90" y="1690690"/>
            <a:ext cx="2001266" cy="3574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3D640E-FE3B-DDEB-1E9F-0CF13303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241" y="1690690"/>
            <a:ext cx="2001266" cy="3574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55C1E-8758-D067-927E-A21CE5269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206" y="1690690"/>
            <a:ext cx="2001266" cy="35740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60AF6F3-B5B3-DBCC-202D-D244B65AD1EE}"/>
              </a:ext>
            </a:extLst>
          </p:cNvPr>
          <p:cNvSpPr txBox="1">
            <a:spLocks/>
          </p:cNvSpPr>
          <p:nvPr/>
        </p:nvSpPr>
        <p:spPr>
          <a:xfrm>
            <a:off x="211372" y="4716459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Welcome Page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15F73E-F689-3A65-66C2-C6A09C8BA3D9}"/>
              </a:ext>
            </a:extLst>
          </p:cNvPr>
          <p:cNvSpPr txBox="1">
            <a:spLocks/>
          </p:cNvSpPr>
          <p:nvPr/>
        </p:nvSpPr>
        <p:spPr>
          <a:xfrm>
            <a:off x="2655323" y="4757227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BA1176-BFE5-65BE-DA03-3325C66FF95C}"/>
              </a:ext>
            </a:extLst>
          </p:cNvPr>
          <p:cNvSpPr txBox="1">
            <a:spLocks/>
          </p:cNvSpPr>
          <p:nvPr/>
        </p:nvSpPr>
        <p:spPr>
          <a:xfrm>
            <a:off x="4699051" y="4727680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Maps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11F6AA-A18A-360C-C803-A0670918E157}"/>
              </a:ext>
            </a:extLst>
          </p:cNvPr>
          <p:cNvSpPr txBox="1">
            <a:spLocks/>
          </p:cNvSpPr>
          <p:nvPr/>
        </p:nvSpPr>
        <p:spPr>
          <a:xfrm>
            <a:off x="6302109" y="4716458"/>
            <a:ext cx="22590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Publish a report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28088-9FA4-470C-6840-851D9AC8A8C0}"/>
              </a:ext>
            </a:extLst>
          </p:cNvPr>
          <p:cNvSpPr txBox="1">
            <a:spLocks/>
          </p:cNvSpPr>
          <p:nvPr/>
        </p:nvSpPr>
        <p:spPr>
          <a:xfrm>
            <a:off x="8162973" y="4800230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/>
              <a:t>Crowsourced</a:t>
            </a:r>
            <a:r>
              <a:rPr lang="en-US" sz="1800" dirty="0"/>
              <a:t> reports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68CD3C-230A-36DB-990F-92A7764A2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473" y="1690688"/>
            <a:ext cx="2001265" cy="35740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7A2E69E-CFAB-F32D-98F1-799DFE02F35E}"/>
              </a:ext>
            </a:extLst>
          </p:cNvPr>
          <p:cNvSpPr txBox="1">
            <a:spLocks/>
          </p:cNvSpPr>
          <p:nvPr/>
        </p:nvSpPr>
        <p:spPr>
          <a:xfrm>
            <a:off x="10144988" y="4884002"/>
            <a:ext cx="2001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24037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5133D0DB-BEAD-E19F-7B5F-1807F638D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45" b="117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969A9-B249-6913-6615-A83A8D8C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Final Results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A11688B-0A27-4E86-8D55-76F71ADF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4A868B-654E-447C-8D9C-0F9328308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43F5E5-7E34-4029-B18F-CAED0208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9931FA-11DF-4781-8AAD-FEE88674F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0F88E6C-5782-452A-8C4F-9D2C2EAC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3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1BD00-A975-03D3-A825-8E284008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Other screens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E7F7E-B880-8F29-205B-7E288BC5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61" y="1905957"/>
            <a:ext cx="1818117" cy="405373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112B04-792A-8B59-8E92-7A256851F33D}"/>
              </a:ext>
            </a:extLst>
          </p:cNvPr>
          <p:cNvSpPr txBox="1">
            <a:spLocks/>
          </p:cNvSpPr>
          <p:nvPr/>
        </p:nvSpPr>
        <p:spPr>
          <a:xfrm>
            <a:off x="1942004" y="5795152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Splash Screen</a:t>
            </a:r>
            <a:endParaRPr lang="en-US" sz="1800"/>
          </a:p>
        </p:txBody>
      </p:sp>
      <p:pic>
        <p:nvPicPr>
          <p:cNvPr id="16" name="Picture 15" descr="A person sitting on a blanket&#10;&#10;Description automatically generated">
            <a:extLst>
              <a:ext uri="{FF2B5EF4-FFF2-40B4-BE49-F238E27FC236}">
                <a16:creationId xmlns:a16="http://schemas.microsoft.com/office/drawing/2014/main" id="{593029D7-FAF3-2618-3DA0-68AB903E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18" y="1905957"/>
            <a:ext cx="1818117" cy="405373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2A0B68-3C46-7078-589E-198C852353F1}"/>
              </a:ext>
            </a:extLst>
          </p:cNvPr>
          <p:cNvSpPr txBox="1">
            <a:spLocks/>
          </p:cNvSpPr>
          <p:nvPr/>
        </p:nvSpPr>
        <p:spPr>
          <a:xfrm>
            <a:off x="4346411" y="5795152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Onboarding </a:t>
            </a:r>
            <a:b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44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</a:t>
            </a:r>
            <a:endParaRPr lang="en-US" sz="1800"/>
          </a:p>
        </p:txBody>
      </p:sp>
      <p:pic>
        <p:nvPicPr>
          <p:cNvPr id="31" name="Picture 30" descr="A screenshot of a login page&#10;&#10;Description automatically generated">
            <a:extLst>
              <a:ext uri="{FF2B5EF4-FFF2-40B4-BE49-F238E27FC236}">
                <a16:creationId xmlns:a16="http://schemas.microsoft.com/office/drawing/2014/main" id="{EEADC5DA-E86D-9EEC-92B8-C0397CEF8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35" y="1910312"/>
            <a:ext cx="1807034" cy="4029019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00BB2AB-80E2-68D5-6E37-5CE425D5A589}"/>
              </a:ext>
            </a:extLst>
          </p:cNvPr>
          <p:cNvSpPr txBox="1">
            <a:spLocks/>
          </p:cNvSpPr>
          <p:nvPr/>
        </p:nvSpPr>
        <p:spPr>
          <a:xfrm>
            <a:off x="6452896" y="5795151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dirty="0"/>
              <a:t>Google sign in</a:t>
            </a:r>
            <a:endParaRPr lang="en-US" sz="1800" dirty="0"/>
          </a:p>
        </p:txBody>
      </p:sp>
      <p:pic>
        <p:nvPicPr>
          <p:cNvPr id="36" name="Picture 3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8CF2738-389C-3B91-BBFE-4C688735A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250" y="1910312"/>
            <a:ext cx="1807034" cy="4029019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88C2659-83DD-F508-022D-4F1B439FF01D}"/>
              </a:ext>
            </a:extLst>
          </p:cNvPr>
          <p:cNvSpPr txBox="1">
            <a:spLocks/>
          </p:cNvSpPr>
          <p:nvPr/>
        </p:nvSpPr>
        <p:spPr>
          <a:xfrm>
            <a:off x="8559382" y="5795150"/>
            <a:ext cx="1811345" cy="106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Signup screen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87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D00-A975-03D3-A825-8E284008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61C4-371E-810E-557B-B4D70C908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63692" cy="4351338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Google maps with marker of Weather Station of Meteorology Agency of Indonesia (BMKG)</a:t>
            </a:r>
          </a:p>
          <a:p>
            <a:r>
              <a:rPr lang="en-US" dirty="0"/>
              <a:t>Card as a frame to display current temperature and humidity</a:t>
            </a:r>
          </a:p>
          <a:p>
            <a:r>
              <a:rPr lang="en-US" dirty="0"/>
              <a:t>Data source from BMKG MQTT broker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F61A3-5791-491A-368C-95A5D764F409}"/>
              </a:ext>
            </a:extLst>
          </p:cNvPr>
          <p:cNvSpPr txBox="1"/>
          <p:nvPr/>
        </p:nvSpPr>
        <p:spPr>
          <a:xfrm>
            <a:off x="5624945" y="5525777"/>
            <a:ext cx="28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Bottom Navigation Bar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747832-6C32-8955-4ACA-55E43A9C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764" y="933040"/>
            <a:ext cx="2351926" cy="52439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6E67C0-F449-74CB-5FD1-F505D75925D3}"/>
              </a:ext>
            </a:extLst>
          </p:cNvPr>
          <p:cNvSpPr/>
          <p:nvPr/>
        </p:nvSpPr>
        <p:spPr>
          <a:xfrm>
            <a:off x="8201891" y="5458691"/>
            <a:ext cx="2507672" cy="8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3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E895-50D6-5388-B937-10D3C109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to add MQTT brokers and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498C-D510-F44D-BF92-3337BE1B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5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 functions as a backend service to sub BMKG broker</a:t>
            </a:r>
          </a:p>
          <a:p>
            <a:r>
              <a:rPr lang="en-US" dirty="0"/>
              <a:t>Save device metadata to </a:t>
            </a:r>
            <a:r>
              <a:rPr lang="en-US" dirty="0" err="1"/>
              <a:t>Firestore</a:t>
            </a:r>
            <a:r>
              <a:rPr lang="en-US" dirty="0"/>
              <a:t> Database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Input field :</a:t>
            </a:r>
            <a:br>
              <a:rPr lang="en-US" dirty="0"/>
            </a:br>
            <a:r>
              <a:rPr lang="en-US" dirty="0"/>
              <a:t>- Device Name</a:t>
            </a:r>
          </a:p>
          <a:p>
            <a:pPr>
              <a:buFontTx/>
              <a:buChar char="-"/>
            </a:pPr>
            <a:r>
              <a:rPr lang="en-US" dirty="0"/>
              <a:t>Device ID</a:t>
            </a:r>
          </a:p>
          <a:p>
            <a:pPr>
              <a:buFontTx/>
              <a:buChar char="-"/>
            </a:pPr>
            <a:r>
              <a:rPr lang="en-US" dirty="0"/>
              <a:t>Topic</a:t>
            </a:r>
          </a:p>
          <a:p>
            <a:pPr>
              <a:buFontTx/>
              <a:buChar char="-"/>
            </a:pPr>
            <a:r>
              <a:rPr lang="en-US" dirty="0" err="1"/>
              <a:t>Latt</a:t>
            </a:r>
            <a:r>
              <a:rPr lang="en-US" dirty="0"/>
              <a:t> &amp; Long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D28AC099-54A3-B5E8-4CC5-4A747D92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41" y="1530050"/>
            <a:ext cx="2084163" cy="46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A3BE-65D6-0E87-C662-C312A631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F1CE-E51D-2CD2-2B0B-300C93777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9727" cy="4351338"/>
          </a:xfrm>
        </p:spPr>
        <p:txBody>
          <a:bodyPr/>
          <a:lstStyle/>
          <a:p>
            <a:r>
              <a:rPr lang="en-US" dirty="0"/>
              <a:t>Take a picture from camera or choose from Gallery</a:t>
            </a:r>
          </a:p>
          <a:p>
            <a:r>
              <a:rPr lang="en-US" dirty="0"/>
              <a:t>Choose weather type from a dropdown menu [Rainy, Cloudy, Sunny, Windy, Stormy]</a:t>
            </a:r>
          </a:p>
          <a:p>
            <a:r>
              <a:rPr lang="en-US" dirty="0"/>
              <a:t>Get current location from GPS</a:t>
            </a:r>
          </a:p>
          <a:p>
            <a:r>
              <a:rPr lang="en-US" dirty="0"/>
              <a:t>Save these details to </a:t>
            </a:r>
            <a:r>
              <a:rPr lang="en-US" dirty="0" err="1"/>
              <a:t>Firestore</a:t>
            </a:r>
            <a:r>
              <a:rPr lang="en-US" dirty="0"/>
              <a:t> Database </a:t>
            </a:r>
          </a:p>
          <a:p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9015BFE-1A08-6AFE-914F-34428F6A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11" y="1027906"/>
            <a:ext cx="2250497" cy="50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9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467</Words>
  <Application>Microsoft Macintosh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Avenir Book</vt:lpstr>
      <vt:lpstr>Menlo</vt:lpstr>
      <vt:lpstr>Source Sans Pro SemiBold</vt:lpstr>
      <vt:lpstr>Office Theme</vt:lpstr>
      <vt:lpstr>PowerPoint Presentation</vt:lpstr>
      <vt:lpstr>Current Issues</vt:lpstr>
      <vt:lpstr>Benefits</vt:lpstr>
      <vt:lpstr>Mock up Design (before)….</vt:lpstr>
      <vt:lpstr>Final Results</vt:lpstr>
      <vt:lpstr>Other screens</vt:lpstr>
      <vt:lpstr>Map screen</vt:lpstr>
      <vt:lpstr>Page to add MQTT brokers and IoT Devices</vt:lpstr>
      <vt:lpstr>Post a picture</vt:lpstr>
      <vt:lpstr>Data Log</vt:lpstr>
      <vt:lpstr>Account</vt:lpstr>
      <vt:lpstr>Database</vt:lpstr>
      <vt:lpstr>Google Functions</vt:lpstr>
      <vt:lpstr>Dependencies</vt:lpstr>
      <vt:lpstr>Challenges &amp; Problems</vt:lpstr>
      <vt:lpstr>Future Work</vt:lpstr>
      <vt:lpstr>PowerPoint Presentation</vt:lpstr>
      <vt:lpstr>User Personas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 Weather Reporter</dc:title>
  <dc:creator>Satria Mitra Utama</dc:creator>
  <cp:lastModifiedBy>Satria Mitra Utama</cp:lastModifiedBy>
  <cp:revision>5</cp:revision>
  <dcterms:created xsi:type="dcterms:W3CDTF">2024-02-05T16:12:51Z</dcterms:created>
  <dcterms:modified xsi:type="dcterms:W3CDTF">2024-04-23T08:33:32Z</dcterms:modified>
</cp:coreProperties>
</file>